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58" r:id="rId9"/>
    <p:sldId id="269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8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C1DD"/>
    <a:srgbClr val="BD8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28"/>
    <p:restoredTop sz="94643"/>
  </p:normalViewPr>
  <p:slideViewPr>
    <p:cSldViewPr snapToGrid="0" snapToObjects="1">
      <p:cViewPr>
        <p:scale>
          <a:sx n="85" d="100"/>
          <a:sy n="85" d="100"/>
        </p:scale>
        <p:origin x="-7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50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35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55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77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70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40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66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96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326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1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92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AD736-DBB0-9948-B3A8-AA91842B462A}" type="datetimeFigureOut">
              <a:rPr kumimoji="1" lang="zh-CN" altLang="en-US" smtClean="0"/>
              <a:t>2018/10/15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B0EDE-8D58-784F-881E-DF586841D5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61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.gh.dasouche.net/api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.gh.dasouche.net/ap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39999" y="3071968"/>
            <a:ext cx="6096000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zh-CN" sz="5400" b="1" dirty="0" err="1">
                <a:solidFill>
                  <a:srgbClr val="C00000"/>
                </a:solidFill>
                <a:latin typeface="迷你简启体"/>
                <a:ea typeface="迷你简启体"/>
                <a:cs typeface="迷你简启体"/>
              </a:rPr>
              <a:t>R</a:t>
            </a:r>
            <a:r>
              <a:rPr lang="en-US" altLang="zh-CN" sz="5400" b="1" dirty="0" err="1" smtClean="0">
                <a:solidFill>
                  <a:srgbClr val="C00000"/>
                </a:solidFill>
                <a:latin typeface="迷你简启体"/>
                <a:ea typeface="迷你简启体"/>
                <a:cs typeface="迷你简启体"/>
              </a:rPr>
              <a:t>obotframework</a:t>
            </a:r>
            <a:r>
              <a:rPr lang="en-US" altLang="zh-CN" sz="5400" b="1" dirty="0">
                <a:solidFill>
                  <a:srgbClr val="C00000"/>
                </a:solidFill>
                <a:latin typeface="迷你简启体"/>
                <a:ea typeface="迷你简启体"/>
                <a:cs typeface="迷你简启体"/>
              </a:rPr>
              <a:t/>
            </a:r>
            <a:br>
              <a:rPr lang="en-US" altLang="zh-CN" sz="5400" b="1" dirty="0">
                <a:solidFill>
                  <a:srgbClr val="C00000"/>
                </a:solidFill>
                <a:latin typeface="迷你简启体"/>
                <a:ea typeface="迷你简启体"/>
                <a:cs typeface="迷你简启体"/>
              </a:rPr>
            </a:br>
            <a:r>
              <a:rPr lang="zh-CN" altLang="en-US" sz="5400" b="1" dirty="0" smtClean="0">
                <a:solidFill>
                  <a:srgbClr val="C00000"/>
                </a:solidFill>
                <a:latin typeface="迷你简启体"/>
                <a:ea typeface="迷你简启体"/>
                <a:cs typeface="迷你简启体"/>
              </a:rPr>
              <a:t>接口测试</a:t>
            </a:r>
            <a:r>
              <a:rPr lang="zh-CN" altLang="en-US" sz="5400" b="1" dirty="0">
                <a:solidFill>
                  <a:srgbClr val="C00000"/>
                </a:solidFill>
                <a:latin typeface="迷你简启体"/>
                <a:ea typeface="迷你简启体"/>
                <a:cs typeface="迷你简启体"/>
              </a:rPr>
              <a:t>介绍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39999" y="4826294"/>
            <a:ext cx="1415772" cy="95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>
              <a:spcBef>
                <a:spcPts val="1000"/>
              </a:spcBef>
              <a:buClr>
                <a:srgbClr val="A53010"/>
              </a:buClr>
            </a:pPr>
            <a:r>
              <a:rPr lang="zh-CN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上海测试</a:t>
            </a:r>
            <a:endParaRPr lang="en-US" altLang="zh-CN" sz="2400" dirty="0" smtClean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0" defTabSz="457200">
              <a:spcBef>
                <a:spcPts val="1000"/>
              </a:spcBef>
              <a:buClr>
                <a:srgbClr val="A53010"/>
              </a:buClr>
            </a:pPr>
            <a:r>
              <a:rPr lang="zh-CN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周娜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燕尾形箭头 12"/>
          <p:cNvSpPr/>
          <p:nvPr/>
        </p:nvSpPr>
        <p:spPr>
          <a:xfrm>
            <a:off x="0" y="3454399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28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新建测试套件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08" y="2009760"/>
            <a:ext cx="2576754" cy="2874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24" y="2187111"/>
            <a:ext cx="6568886" cy="1716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15" y="4231885"/>
            <a:ext cx="3481552" cy="2490050"/>
          </a:xfrm>
          <a:prstGeom prst="rect">
            <a:avLst/>
          </a:prstGeom>
        </p:spPr>
      </p:pic>
      <p:sp>
        <p:nvSpPr>
          <p:cNvPr id="9" name="上弧形箭头 8"/>
          <p:cNvSpPr/>
          <p:nvPr/>
        </p:nvSpPr>
        <p:spPr>
          <a:xfrm flipV="1">
            <a:off x="3882570" y="1602893"/>
            <a:ext cx="1881415" cy="813735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上弧形箭头 9"/>
          <p:cNvSpPr/>
          <p:nvPr/>
        </p:nvSpPr>
        <p:spPr>
          <a:xfrm rot="6658955" flipV="1">
            <a:off x="8019684" y="4462194"/>
            <a:ext cx="1856604" cy="844625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7400" y="5842002"/>
            <a:ext cx="850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solidFill>
                  <a:srgbClr val="FF0000"/>
                </a:solidFill>
              </a:rPr>
              <a:t>选择</a:t>
            </a:r>
            <a:r>
              <a:rPr kumimoji="1" lang="en-US" altLang="zh-CN" sz="1100" dirty="0">
                <a:solidFill>
                  <a:srgbClr val="FF0000"/>
                </a:solidFill>
              </a:rPr>
              <a:t>file</a:t>
            </a:r>
            <a:r>
              <a:rPr kumimoji="1" lang="zh-CN" altLang="en-US" sz="1100" dirty="0">
                <a:solidFill>
                  <a:srgbClr val="FF0000"/>
                </a:solidFill>
              </a:rPr>
              <a:t>原因是，在</a:t>
            </a:r>
            <a:r>
              <a:rPr kumimoji="1" lang="en-US" altLang="zh-CN" sz="1100" dirty="0">
                <a:solidFill>
                  <a:srgbClr val="FF0000"/>
                </a:solidFill>
              </a:rPr>
              <a:t>file</a:t>
            </a:r>
            <a:r>
              <a:rPr kumimoji="1" lang="zh-CN" altLang="en-US" sz="1100" dirty="0">
                <a:solidFill>
                  <a:srgbClr val="FF0000"/>
                </a:solidFill>
              </a:rPr>
              <a:t>的测试套件下可以创建测试用例，如果是</a:t>
            </a:r>
            <a:r>
              <a:rPr kumimoji="1" lang="en-US" altLang="zh-CN" sz="1100" dirty="0" err="1">
                <a:solidFill>
                  <a:srgbClr val="FF0000"/>
                </a:solidFill>
              </a:rPr>
              <a:t>tpye</a:t>
            </a:r>
            <a:r>
              <a:rPr kumimoji="1" lang="zh-CN" altLang="en-US" sz="1100" dirty="0">
                <a:solidFill>
                  <a:srgbClr val="FF0000"/>
                </a:solidFill>
              </a:rPr>
              <a:t>为</a:t>
            </a:r>
            <a:r>
              <a:rPr kumimoji="1" lang="en-US" altLang="zh-CN" sz="1100" dirty="0">
                <a:solidFill>
                  <a:srgbClr val="FF0000"/>
                </a:solidFill>
              </a:rPr>
              <a:t>directory</a:t>
            </a:r>
            <a:r>
              <a:rPr kumimoji="1" lang="zh-CN" altLang="en-US" sz="1100" dirty="0">
                <a:solidFill>
                  <a:srgbClr val="FF0000"/>
                </a:solidFill>
              </a:rPr>
              <a:t>，还得重新再继续建</a:t>
            </a:r>
            <a:r>
              <a:rPr kumimoji="1" lang="en-US" altLang="zh-CN" sz="1100" dirty="0">
                <a:solidFill>
                  <a:srgbClr val="FF0000"/>
                </a:solidFill>
              </a:rPr>
              <a:t>file</a:t>
            </a:r>
            <a:r>
              <a:rPr kumimoji="1" lang="zh-CN" altLang="en-US" sz="1100" dirty="0">
                <a:solidFill>
                  <a:srgbClr val="FF0000"/>
                </a:solidFill>
              </a:rPr>
              <a:t>的测试套件，才能创建测试用例，因为测试用例只能在</a:t>
            </a:r>
            <a:r>
              <a:rPr kumimoji="1" lang="en-US" altLang="zh-CN" sz="1100" dirty="0">
                <a:solidFill>
                  <a:srgbClr val="FF0000"/>
                </a:solidFill>
              </a:rPr>
              <a:t>file</a:t>
            </a:r>
            <a:r>
              <a:rPr kumimoji="1" lang="zh-CN" altLang="en-US" sz="1100" dirty="0">
                <a:solidFill>
                  <a:srgbClr val="FF0000"/>
                </a:solidFill>
              </a:rPr>
              <a:t>类型下创建。</a:t>
            </a:r>
          </a:p>
        </p:txBody>
      </p:sp>
    </p:spTree>
    <p:extLst>
      <p:ext uri="{BB962C8B-B14F-4D97-AF65-F5344CB8AC3E}">
        <p14:creationId xmlns:p14="http://schemas.microsoft.com/office/powerpoint/2010/main" val="25020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新建测试用例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95" y="1822972"/>
            <a:ext cx="2583311" cy="3181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309" y="2236143"/>
            <a:ext cx="6972570" cy="10703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357" y="3939786"/>
            <a:ext cx="5994400" cy="2413000"/>
          </a:xfrm>
          <a:prstGeom prst="rect">
            <a:avLst/>
          </a:prstGeom>
        </p:spPr>
      </p:pic>
      <p:sp>
        <p:nvSpPr>
          <p:cNvPr id="20" name="环形箭头 19"/>
          <p:cNvSpPr/>
          <p:nvPr/>
        </p:nvSpPr>
        <p:spPr>
          <a:xfrm>
            <a:off x="4068721" y="1792968"/>
            <a:ext cx="1483175" cy="1220129"/>
          </a:xfrm>
          <a:prstGeom prst="circularArrow">
            <a:avLst>
              <a:gd name="adj1" fmla="val 8270"/>
              <a:gd name="adj2" fmla="val 1628848"/>
              <a:gd name="adj3" fmla="val 19892535"/>
              <a:gd name="adj4" fmla="val 10800000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环形箭头 20"/>
          <p:cNvSpPr/>
          <p:nvPr/>
        </p:nvSpPr>
        <p:spPr>
          <a:xfrm rot="2297606">
            <a:off x="6480465" y="3329721"/>
            <a:ext cx="1506265" cy="1220129"/>
          </a:xfrm>
          <a:prstGeom prst="circularArrow">
            <a:avLst>
              <a:gd name="adj1" fmla="val 10392"/>
              <a:gd name="adj2" fmla="val 996351"/>
              <a:gd name="adj3" fmla="val 2420959"/>
              <a:gd name="adj4" fmla="val 12648729"/>
              <a:gd name="adj5" fmla="val 79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4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3038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添加测试库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793" y="1717708"/>
            <a:ext cx="6603203" cy="22664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9" y="4517345"/>
            <a:ext cx="3751036" cy="217909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43264" y="4517345"/>
            <a:ext cx="7159781" cy="1188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在测试套件中添加库；</a:t>
            </a:r>
            <a:endParaRPr lang="zh-CN" altLang="en-US" dirty="0">
              <a:solidFill>
                <a:srgbClr val="C00000"/>
              </a:solidFill>
              <a:latin typeface="Calibri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注意区分大小写；</a:t>
            </a:r>
          </a:p>
          <a:p>
            <a:pPr marL="285750" lvl="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库名为红色时说明此库在</a:t>
            </a:r>
            <a:r>
              <a:rPr lang="en-US" altLang="zh-CN" dirty="0" smtClean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RF</a:t>
            </a:r>
            <a:r>
              <a:rPr lang="zh-CN" altLang="en-US" dirty="0" smtClean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中不存在（库名拼错／未安装此库）。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8664525" y="791011"/>
            <a:ext cx="1883732" cy="531603"/>
          </a:xfrm>
          <a:prstGeom prst="wedgeRoundRectCallout">
            <a:avLst>
              <a:gd name="adj1" fmla="val -183113"/>
              <a:gd name="adj2" fmla="val 3572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0000"/>
                </a:solidFill>
              </a:rPr>
              <a:t>R</a:t>
            </a:r>
            <a:r>
              <a:rPr kumimoji="1" lang="en-US" altLang="zh-CN" dirty="0" err="1">
                <a:solidFill>
                  <a:schemeClr val="tx1"/>
                </a:solidFill>
              </a:rPr>
              <a:t>equests</a:t>
            </a:r>
            <a:r>
              <a:rPr kumimoji="1" lang="en-US" altLang="zh-CN" dirty="0" err="1">
                <a:solidFill>
                  <a:srgbClr val="FF0000"/>
                </a:solidFill>
              </a:rPr>
              <a:t>L</a:t>
            </a:r>
            <a:r>
              <a:rPr kumimoji="1" lang="en-US" altLang="zh-CN" dirty="0" err="1">
                <a:solidFill>
                  <a:schemeClr val="tx1"/>
                </a:solidFill>
              </a:rPr>
              <a:t>ibrary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左弧形箭头 12"/>
          <p:cNvSpPr/>
          <p:nvPr/>
        </p:nvSpPr>
        <p:spPr>
          <a:xfrm flipH="1">
            <a:off x="1727200" y="3445328"/>
            <a:ext cx="706514" cy="1469571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编写测试用例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28" y="1879980"/>
            <a:ext cx="7955094" cy="4078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6814" y="2057400"/>
            <a:ext cx="3531736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调用关键字 传参</a:t>
            </a:r>
            <a:endParaRPr lang="en-US" altLang="zh-CN" dirty="0" smtClean="0">
              <a:solidFill>
                <a:srgbClr val="C00000"/>
              </a:solidFill>
              <a:latin typeface="Century Gothic"/>
              <a:ea typeface="宋体" panose="02010600030101010101" pitchFamily="2" charset="-122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获取字典里面的值</a:t>
            </a:r>
            <a:endParaRPr lang="en-US" altLang="zh-CN" dirty="0" smtClean="0">
              <a:solidFill>
                <a:srgbClr val="C00000"/>
              </a:solidFill>
              <a:latin typeface="Century Gothic"/>
              <a:ea typeface="宋体" panose="02010600030101010101" pitchFamily="2" charset="-122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比较两个值是否一致（断言）</a:t>
            </a:r>
            <a:endParaRPr lang="en-US" altLang="zh-CN" dirty="0">
              <a:solidFill>
                <a:srgbClr val="C00000"/>
              </a:solidFill>
              <a:latin typeface="Century Gothic"/>
              <a:ea typeface="宋体" panose="02010600030101010101" pitchFamily="2" charset="-122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通过后，打印输出内容</a:t>
            </a:r>
            <a:endParaRPr lang="zh-CN" altLang="en-US" dirty="0">
              <a:solidFill>
                <a:srgbClr val="C00000"/>
              </a:solidFill>
              <a:latin typeface="Century Gothic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运行测试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71" y="1717708"/>
            <a:ext cx="2083336" cy="24950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1" y="4521809"/>
            <a:ext cx="4323857" cy="17310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14" y="1576156"/>
            <a:ext cx="5432356" cy="4914988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106526" y="2743199"/>
            <a:ext cx="1837073" cy="22203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217858" y="5109725"/>
            <a:ext cx="978408" cy="27758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2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4196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查看报告／日志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437758"/>
            <a:ext cx="9098643" cy="1187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49" y="3482585"/>
            <a:ext cx="5420071" cy="32584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4" y="3482585"/>
            <a:ext cx="4873252" cy="334214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27200" y="1602894"/>
            <a:ext cx="10936007" cy="77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报告采用表格格式，可读性十分好，清晰明了，把测试项目</a:t>
            </a:r>
            <a:r>
              <a:rPr lang="en-US" altLang="zh-CN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结果</a:t>
            </a:r>
            <a:r>
              <a:rPr lang="en-US" altLang="zh-CN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所花时间等关键信息都列了出来</a:t>
            </a:r>
            <a:r>
              <a:rPr lang="zh-CN" altLang="en-US" dirty="0" smtClean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；</a:t>
            </a:r>
            <a:endParaRPr lang="zh-CN" altLang="en-US" dirty="0">
              <a:solidFill>
                <a:srgbClr val="C00000"/>
              </a:solidFill>
              <a:latin typeface="Calibri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Log</a:t>
            </a:r>
            <a:r>
              <a:rPr lang="zh-CN" altLang="en-US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文件则详细列出测试的每一步执行情况，供测试工程师分析</a:t>
            </a:r>
            <a:r>
              <a:rPr lang="en-US" altLang="zh-CN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fail</a:t>
            </a:r>
            <a:r>
              <a:rPr lang="zh-CN" altLang="en-US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在哪一个步骤</a:t>
            </a:r>
            <a:r>
              <a:rPr lang="zh-CN" altLang="en-US" dirty="0" smtClean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703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0371" y="2431534"/>
            <a:ext cx="42883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RF</a:t>
            </a:r>
            <a:r>
              <a:rPr lang="zh-CN" altLang="en-US" sz="6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基本</a:t>
            </a:r>
            <a:r>
              <a:rPr lang="zh-CN" altLang="en-US" sz="6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使用</a:t>
            </a:r>
            <a:endParaRPr lang="zh-CN" altLang="en-US" dirty="0"/>
          </a:p>
        </p:txBody>
      </p:sp>
      <p:sp>
        <p:nvSpPr>
          <p:cNvPr id="5" name="燕尾形箭头 4"/>
          <p:cNvSpPr/>
          <p:nvPr/>
        </p:nvSpPr>
        <p:spPr>
          <a:xfrm>
            <a:off x="0" y="2518138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06206" y="3517206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00" b="1" dirty="0" smtClean="0">
                <a:ln w="12700">
                  <a:solidFill>
                    <a:srgbClr val="3399FF"/>
                  </a:solidFill>
                  <a:prstDash val="solid"/>
                </a:ln>
                <a:pattFill prst="pct50">
                  <a:fgClr>
                    <a:srgbClr val="3399FF"/>
                  </a:fgClr>
                  <a:bgClr>
                    <a:srgbClr val="3399F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3399FF"/>
                  </a:outerShdw>
                </a:effectLst>
                <a:latin typeface="DFMoW4-B5"/>
                <a:ea typeface="DFMoW4-B5"/>
                <a:cs typeface="DFMoW4-B5"/>
              </a:rPr>
              <a:t>---</a:t>
            </a:r>
            <a:r>
              <a:rPr lang="zh-CN" altLang="en-US" sz="5400" b="1" dirty="0" smtClean="0">
                <a:ln w="12700">
                  <a:solidFill>
                    <a:srgbClr val="3399FF"/>
                  </a:solidFill>
                  <a:prstDash val="solid"/>
                </a:ln>
                <a:pattFill prst="pct50">
                  <a:fgClr>
                    <a:srgbClr val="3399FF"/>
                  </a:fgClr>
                  <a:bgClr>
                    <a:srgbClr val="3399F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3399FF"/>
                  </a:outerShdw>
                </a:effectLst>
                <a:latin typeface="DFMoW4-B5"/>
                <a:ea typeface="DFMoW4-B5"/>
                <a:cs typeface="DFMoW4-B5"/>
              </a:rPr>
              <a:t>编写测试用例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705225"/>
            <a:ext cx="28575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添加资源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260007"/>
            <a:ext cx="2761181" cy="34584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318" y="1488594"/>
            <a:ext cx="6217166" cy="13743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984" y="3746656"/>
            <a:ext cx="3873500" cy="297180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 rot="18816169" flipV="1">
            <a:off x="3684468" y="3357593"/>
            <a:ext cx="1349118" cy="29549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 rot="2917805" flipV="1">
            <a:off x="5536855" y="3434209"/>
            <a:ext cx="1515316" cy="29109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861" y="2178414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资源下可放自己的关键字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添加自定义关键字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56" y="1481363"/>
            <a:ext cx="2918612" cy="292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4571999"/>
            <a:ext cx="7565565" cy="19594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602894"/>
            <a:ext cx="2351315" cy="2854063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7770387">
            <a:off x="6486839" y="3563324"/>
            <a:ext cx="1165099" cy="48396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/>
          <p:cNvSpPr/>
          <p:nvPr/>
        </p:nvSpPr>
        <p:spPr>
          <a:xfrm rot="13600714">
            <a:off x="4137025" y="3740182"/>
            <a:ext cx="1165099" cy="48396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461500" y="4965700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目的：做到案例和流程的分离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增加自定义资源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04" y="1602894"/>
            <a:ext cx="8377291" cy="2403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59" y="4474029"/>
            <a:ext cx="3751036" cy="2179094"/>
          </a:xfrm>
          <a:prstGeom prst="rect">
            <a:avLst/>
          </a:prstGeom>
        </p:spPr>
      </p:pic>
      <p:sp>
        <p:nvSpPr>
          <p:cNvPr id="8" name="左弧形箭头 7"/>
          <p:cNvSpPr/>
          <p:nvPr/>
        </p:nvSpPr>
        <p:spPr>
          <a:xfrm>
            <a:off x="10499271" y="3682863"/>
            <a:ext cx="882477" cy="1917837"/>
          </a:xfrm>
          <a:prstGeom prst="curvedLeftArrow">
            <a:avLst>
              <a:gd name="adj1" fmla="val 25000"/>
              <a:gd name="adj2" fmla="val 50000"/>
              <a:gd name="adj3" fmla="val 3072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27200" y="537891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为资源添加库</a:t>
            </a:r>
            <a:endParaRPr lang="en-US" altLang="zh-CN" dirty="0">
              <a:solidFill>
                <a:srgbClr val="C00000"/>
              </a:solidFill>
              <a:latin typeface="Century Gothic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5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84400" y="833453"/>
            <a:ext cx="2162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Content</a:t>
            </a:r>
            <a:endParaRPr kumimoji="1" lang="zh-CN" altLang="en-US" dirty="0"/>
          </a:p>
        </p:txBody>
      </p:sp>
      <p:sp>
        <p:nvSpPr>
          <p:cNvPr id="5" name="燕尾形箭头 4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84400" y="2065867"/>
            <a:ext cx="3448380" cy="98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defTabSz="457200" fontAlgn="base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solidFill>
                  <a:srgbClr val="FF0000"/>
                </a:solidFill>
                <a:latin typeface="DFMoW4-B5"/>
                <a:ea typeface="DFMoW4-B5"/>
                <a:cs typeface="DFMoW4-B5"/>
                <a:sym typeface="Calibri" panose="020F0502020204030204" pitchFamily="34" charset="0"/>
              </a:rPr>
              <a:t>工具简介与环境搭建</a:t>
            </a:r>
          </a:p>
          <a:p>
            <a:pPr marL="285750" lvl="0" indent="-285750" defTabSz="457200" fontAlgn="base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b="1" dirty="0" err="1" smtClean="0">
                <a:solidFill>
                  <a:prstClr val="black"/>
                </a:solidFill>
                <a:latin typeface="DFMoW4-B5"/>
                <a:ea typeface="DFMoW4-B5"/>
                <a:cs typeface="DFMoW4-B5"/>
                <a:sym typeface="Calibri" panose="020F0502020204030204" pitchFamily="34" charset="0"/>
              </a:rPr>
              <a:t>RobotFramework</a:t>
            </a:r>
            <a:r>
              <a:rPr lang="zh-CN" altLang="en-US" sz="2400" b="1" dirty="0" smtClean="0">
                <a:solidFill>
                  <a:prstClr val="black"/>
                </a:solidFill>
                <a:latin typeface="DFMoW4-B5"/>
                <a:ea typeface="DFMoW4-B5"/>
                <a:cs typeface="DFMoW4-B5"/>
                <a:sym typeface="Calibri" panose="020F0502020204030204" pitchFamily="34" charset="0"/>
              </a:rPr>
              <a:t>使用</a:t>
            </a:r>
            <a:endParaRPr lang="en-US" altLang="zh-CN" sz="2400" b="1" dirty="0">
              <a:solidFill>
                <a:prstClr val="black"/>
              </a:solidFill>
              <a:latin typeface="DFMoW4-B5"/>
              <a:ea typeface="DFMoW4-B5"/>
              <a:cs typeface="DFMoW4-B5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5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引用自定义资源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1" y="3890404"/>
            <a:ext cx="8037196" cy="27063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27200" y="1990483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在测试套件中添加资源</a:t>
            </a:r>
            <a:endParaRPr lang="en-US" altLang="zh-CN" dirty="0" smtClean="0">
              <a:solidFill>
                <a:srgbClr val="C00000"/>
              </a:solidFill>
              <a:latin typeface="Century Gothic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94" y="1481308"/>
            <a:ext cx="5324466" cy="2294282"/>
          </a:xfrm>
          <a:prstGeom prst="rect">
            <a:avLst/>
          </a:prstGeom>
        </p:spPr>
      </p:pic>
      <p:sp>
        <p:nvSpPr>
          <p:cNvPr id="9" name="右弧形箭头 8"/>
          <p:cNvSpPr/>
          <p:nvPr/>
        </p:nvSpPr>
        <p:spPr>
          <a:xfrm rot="12474846" flipH="1">
            <a:off x="5387760" y="2502667"/>
            <a:ext cx="721123" cy="1294232"/>
          </a:xfrm>
          <a:prstGeom prst="curv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使用自定义资源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57" y="1602894"/>
            <a:ext cx="6302829" cy="50835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6185" y="3097617"/>
            <a:ext cx="5432898" cy="774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在测试用例中使用资源下的关键字</a:t>
            </a:r>
            <a:endParaRPr lang="en-US" altLang="zh-CN" dirty="0" smtClean="0">
              <a:solidFill>
                <a:srgbClr val="C00000"/>
              </a:solidFill>
              <a:latin typeface="Century Gothic"/>
              <a:ea typeface="宋体" panose="02010600030101010101" pitchFamily="2" charset="-122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关键字“</a:t>
            </a:r>
            <a:r>
              <a:rPr lang="en-US" altLang="zh-CN" dirty="0" err="1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Rest.Post</a:t>
            </a:r>
            <a:r>
              <a:rPr lang="zh-CN" altLang="en-US" dirty="0" smtClean="0">
                <a:solidFill>
                  <a:srgbClr val="C00000"/>
                </a:solidFill>
                <a:latin typeface="Century Gothic"/>
                <a:ea typeface="宋体" panose="02010600030101010101" pitchFamily="2" charset="-122"/>
              </a:rPr>
              <a:t>”已经变色了，说明引用正确</a:t>
            </a:r>
            <a:endParaRPr lang="en-US" altLang="zh-CN" dirty="0">
              <a:solidFill>
                <a:srgbClr val="C00000"/>
              </a:solidFill>
              <a:latin typeface="Century Gothic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0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74753" y="948267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编写测试用例方法</a:t>
            </a:r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3000" y="192038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增加一个新</a:t>
            </a:r>
            <a:r>
              <a:rPr kumimoji="1" lang="zh-CN" altLang="en-US" smtClean="0"/>
              <a:t>的测试用例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74753" y="5323456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这样好吗，有没有一个更方便的写法？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803073"/>
            <a:ext cx="7991783" cy="1163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2305589"/>
            <a:ext cx="7991782" cy="118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12" y="1717708"/>
            <a:ext cx="5583163" cy="2073619"/>
          </a:xfrm>
          <a:prstGeom prst="rect">
            <a:avLst/>
          </a:prstGeom>
        </p:spPr>
      </p:pic>
      <p:sp>
        <p:nvSpPr>
          <p:cNvPr id="5" name="燕尾形箭头 4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274753" y="948267"/>
            <a:ext cx="4698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编写测试用例方法</a:t>
            </a:r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6200" y="1993900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要做到数据和流程的分离</a:t>
            </a:r>
            <a:endParaRPr lang="en-US" altLang="zh-CN" dirty="0"/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不断抽象，消除</a:t>
            </a:r>
            <a:r>
              <a:rPr lang="zh-CN" altLang="en-US" dirty="0" smtClean="0"/>
              <a:t>冗余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3999969"/>
            <a:ext cx="6089650" cy="11215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5381900"/>
            <a:ext cx="6104054" cy="109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74753" y="948267"/>
            <a:ext cx="62360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编写测试用例方法</a:t>
            </a:r>
            <a:r>
              <a:rPr lang="en-US" altLang="zh-CN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-</a:t>
            </a:r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变量</a:t>
            </a:r>
            <a:endParaRPr kumimoji="1" lang="zh-CN" altLang="en-US" dirty="0">
              <a:solidFill>
                <a:prstClr val="black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5" y="3608992"/>
            <a:ext cx="6675744" cy="11520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79600" y="2094536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 smtClean="0"/>
              <a:t>使用变量来实现测试目标可变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5" y="3668653"/>
            <a:ext cx="3531736" cy="23296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492004"/>
            <a:ext cx="6203950" cy="9327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114" y="4833480"/>
            <a:ext cx="3999642" cy="2006600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H="1">
            <a:off x="8758999" y="4945252"/>
            <a:ext cx="952500" cy="635000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83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74753" y="948267"/>
            <a:ext cx="62360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编写测试用例方法</a:t>
            </a:r>
            <a:r>
              <a:rPr lang="en-US" altLang="zh-CN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-</a:t>
            </a:r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变量</a:t>
            </a:r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7200" y="1819308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使用变量来实现测试目标可变</a:t>
            </a:r>
            <a:endParaRPr lang="en-US" altLang="zh-CN" dirty="0"/>
          </a:p>
          <a:p>
            <a:pPr marL="342900" lvl="1" indent="-342900"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/>
              <a:t>运行时可以指定变量取值切换不同</a:t>
            </a:r>
            <a:r>
              <a:rPr lang="zh-CN" altLang="en-US" sz="1400" dirty="0" smtClean="0"/>
              <a:t>环境</a:t>
            </a:r>
            <a:endParaRPr lang="en-US" altLang="zh-CN" sz="1400" dirty="0" smtClean="0"/>
          </a:p>
          <a:p>
            <a:pPr marL="342900" lvl="1" indent="-342900"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/>
              <a:t>要注意关键词里面的返回值变量只在关键词之内</a:t>
            </a:r>
            <a:r>
              <a:rPr lang="zh-CN" altLang="en-US" sz="1400" dirty="0" smtClean="0"/>
              <a:t>有效</a:t>
            </a:r>
            <a:endParaRPr lang="en-US" altLang="zh-CN" sz="1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972361"/>
            <a:ext cx="7899404" cy="18586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2" y="2896144"/>
            <a:ext cx="8953500" cy="779683"/>
          </a:xfrm>
          <a:prstGeom prst="rect">
            <a:avLst/>
          </a:prstGeom>
        </p:spPr>
      </p:pic>
      <p:sp>
        <p:nvSpPr>
          <p:cNvPr id="9" name="左弧形箭头 8"/>
          <p:cNvSpPr/>
          <p:nvPr/>
        </p:nvSpPr>
        <p:spPr>
          <a:xfrm rot="781708">
            <a:off x="9752809" y="3693188"/>
            <a:ext cx="1320629" cy="2171837"/>
          </a:xfrm>
          <a:prstGeom prst="curvedLeftArrow">
            <a:avLst>
              <a:gd name="adj1" fmla="val 25000"/>
              <a:gd name="adj2" fmla="val 50000"/>
              <a:gd name="adj3" fmla="val 3072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74753" y="948267"/>
            <a:ext cx="4105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Dubbo</a:t>
            </a:r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接口测试</a:t>
            </a:r>
            <a:endParaRPr kumimoji="1" lang="zh-CN" altLang="en-US" dirty="0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8" y="1717708"/>
            <a:ext cx="6342595" cy="3289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17" y="1417160"/>
            <a:ext cx="4523195" cy="44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44601" y="1473200"/>
            <a:ext cx="9829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接口名称</a:t>
            </a:r>
            <a:r>
              <a:rPr kumimoji="1" lang="zh-CN" altLang="en-US" dirty="0" smtClean="0"/>
              <a:t>：线索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en-US" altLang="zh-CN" dirty="0"/>
              <a:t>.</a:t>
            </a:r>
            <a:r>
              <a:rPr kumimoji="1" lang="zh-CN" altLang="en-US" dirty="0"/>
              <a:t>接口</a:t>
            </a:r>
            <a:r>
              <a:rPr kumimoji="1" lang="en-US" altLang="zh-CN" dirty="0"/>
              <a:t>URL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>
                <a:hlinkClick r:id="rId2"/>
              </a:rPr>
              <a:t>http://open.gh.dasouche.net/api</a:t>
            </a:r>
            <a:r>
              <a:rPr kumimoji="1" lang="zh-CN" altLang="en-US" dirty="0" smtClean="0"/>
              <a:t>／</a:t>
            </a:r>
            <a:r>
              <a:rPr kumimoji="1" lang="en-US" altLang="zh-CN" dirty="0" err="1" smtClean="0"/>
              <a:t>orderDeliverApi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clueDeliver.json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en-US" altLang="zh-CN" dirty="0"/>
              <a:t>.</a:t>
            </a:r>
            <a:r>
              <a:rPr kumimoji="1" lang="zh-CN" altLang="en-US" dirty="0"/>
              <a:t>接口类型：</a:t>
            </a:r>
            <a:r>
              <a:rPr kumimoji="1" lang="en-US" altLang="zh-CN" dirty="0"/>
              <a:t>POST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接口入参：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个，</a:t>
            </a:r>
            <a:r>
              <a:rPr lang="en-US" altLang="zh-CN" b="1" dirty="0"/>
              <a:t> clues </a:t>
            </a:r>
            <a:r>
              <a:rPr lang="zh-CN" altLang="en-US" b="1" dirty="0" smtClean="0"/>
              <a:t>（</a:t>
            </a:r>
            <a:r>
              <a:rPr lang="mr-IN" altLang="zh-CN" dirty="0"/>
              <a:t>[{"shopCode":"GH001001","clueId":"911870000054","systemCode":"DMP","modelCode":"AUDI15_A4LZ_BB5A00","salesId":"sdkjfhsdjkf11","name":"</a:t>
            </a:r>
            <a:r>
              <a:rPr lang="zh-CN" altLang="mr-IN" dirty="0"/>
              <a:t>测试</a:t>
            </a:r>
            <a:r>
              <a:rPr lang="mr-IN" altLang="zh-CN" dirty="0"/>
              <a:t>123","phone":"13900001234","description":"</a:t>
            </a:r>
            <a:r>
              <a:rPr lang="zh-CN" altLang="mr-IN" dirty="0"/>
              <a:t>备注可空</a:t>
            </a:r>
            <a:r>
              <a:rPr lang="mr-IN" altLang="zh-CN" dirty="0"/>
              <a:t>","source":"dvm-pcauto","level":"010","modelFullName":"</a:t>
            </a:r>
            <a:r>
              <a:rPr lang="zh-CN" altLang="mr-IN" dirty="0"/>
              <a:t>车型名称，可空</a:t>
            </a:r>
            <a:r>
              <a:rPr lang="mr-IN" altLang="zh-CN" dirty="0"/>
              <a:t>"}]</a:t>
            </a:r>
            <a:r>
              <a:rPr lang="zh-CN" altLang="en-US" b="1" dirty="0" smtClean="0"/>
              <a:t>）</a:t>
            </a:r>
            <a:endParaRPr kumimoji="1" lang="en-US" altLang="zh-CN" dirty="0"/>
          </a:p>
          <a:p>
            <a:r>
              <a:rPr kumimoji="1" lang="en-US" altLang="zh-CN" dirty="0" smtClean="0"/>
              <a:t>5</a:t>
            </a:r>
            <a:r>
              <a:rPr kumimoji="1" lang="en-US" altLang="zh-CN" dirty="0"/>
              <a:t>.</a:t>
            </a:r>
            <a:r>
              <a:rPr lang="zh-CN" altLang="en-US" dirty="0"/>
              <a:t>接口响应：</a:t>
            </a:r>
            <a:r>
              <a:rPr lang="en-US" altLang="zh-CN" dirty="0" err="1"/>
              <a:t>Json</a:t>
            </a:r>
            <a:r>
              <a:rPr lang="zh-CN" altLang="en-US" dirty="0"/>
              <a:t>串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4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399249" y="2603031"/>
            <a:ext cx="5762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6000" b="1" i="1" dirty="0">
                <a:solidFill>
                  <a:srgbClr val="5F5F5F"/>
                </a:solidFill>
                <a:ea typeface="微软雅黑" pitchFamily="34" charset="-122"/>
              </a:rPr>
              <a:t>谢谢</a:t>
            </a:r>
            <a:r>
              <a:rPr lang="zh-CN" altLang="en-US" sz="6000" b="1" i="1" dirty="0">
                <a:solidFill>
                  <a:schemeClr val="folHlink"/>
                </a:solidFill>
                <a:ea typeface="微软雅黑" pitchFamily="34" charset="-122"/>
              </a:rPr>
              <a:t>观赏</a:t>
            </a:r>
          </a:p>
        </p:txBody>
      </p:sp>
    </p:spTree>
    <p:extLst>
      <p:ext uri="{BB962C8B-B14F-4D97-AF65-F5344CB8AC3E}">
        <p14:creationId xmlns:p14="http://schemas.microsoft.com/office/powerpoint/2010/main" val="7273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95500" y="89500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prstClr val="black"/>
                </a:solidFill>
                <a:latin typeface="Century Gothic"/>
                <a:ea typeface="宋体" panose="02010600030101010101" pitchFamily="2" charset="-122"/>
              </a:rPr>
              <a:t>Robot Framework </a:t>
            </a:r>
            <a:r>
              <a:rPr lang="zh-CN" altLang="en-US" sz="3600" dirty="0">
                <a:solidFill>
                  <a:prstClr val="black"/>
                </a:solidFill>
                <a:latin typeface="Century Gothic"/>
                <a:ea typeface="宋体" panose="02010600030101010101" pitchFamily="2" charset="-122"/>
              </a:rPr>
              <a:t>是什么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095500" y="2146300"/>
            <a:ext cx="741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fontAlgn="base">
              <a:spcBef>
                <a:spcPct val="20000"/>
              </a:spcBef>
              <a:spcAft>
                <a:spcPts val="600"/>
              </a:spcAft>
              <a:buClr>
                <a:srgbClr val="FEDD78"/>
              </a:buClr>
            </a:pPr>
            <a:r>
              <a:rPr lang="en-US" altLang="zh-CN" sz="2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Robot Framework</a:t>
            </a:r>
            <a:r>
              <a:rPr lang="zh-CN" altLang="zh-CN" sz="2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是一款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python</a:t>
            </a:r>
            <a:r>
              <a:rPr lang="zh-CN" altLang="zh-CN" sz="2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编写的功能自动化测试框架</a:t>
            </a:r>
            <a:r>
              <a:rPr lang="zh-CN" altLang="zh-CN" sz="2400" dirty="0" smtClean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。具备</a:t>
            </a:r>
            <a:r>
              <a:rPr lang="zh-CN" altLang="zh-CN" sz="2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良好的可扩展性，</a:t>
            </a:r>
            <a:r>
              <a:rPr lang="zh-CN" altLang="zh-CN" sz="24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支持关键字驱动</a:t>
            </a:r>
            <a:r>
              <a:rPr lang="zh-CN" altLang="zh-CN" sz="2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，可以同时测试多种类型</a:t>
            </a:r>
            <a:r>
              <a:rPr lang="zh-CN" altLang="zh-CN" sz="2400" dirty="0" smtClean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的客户</a:t>
            </a:r>
            <a:r>
              <a:rPr lang="zh-CN" altLang="zh-CN" sz="2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端或者接口，可以进行分布式测试执行。主要用于轮次</a:t>
            </a:r>
            <a:r>
              <a:rPr lang="zh-CN" altLang="zh-CN" sz="2400" dirty="0" smtClean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很多的</a:t>
            </a:r>
            <a:r>
              <a:rPr lang="zh-CN" altLang="zh-CN" sz="2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验收测试和验收测试驱动开发</a:t>
            </a:r>
            <a:r>
              <a:rPr lang="zh-CN" altLang="zh-CN" sz="2400" dirty="0" smtClean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。</a:t>
            </a:r>
            <a:endParaRPr lang="zh-CN" altLang="zh-CN" sz="2400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5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70100" y="833453"/>
            <a:ext cx="5414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RobotFramework</a:t>
            </a:r>
            <a:r>
              <a:rPr lang="en-US" altLang="zh-CN" sz="4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 </a:t>
            </a:r>
            <a:r>
              <a:rPr lang="zh-CN" altLang="en-US" sz="4400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特性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070100" y="1905000"/>
            <a:ext cx="7167347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支持简单易用的表格型语法，使得可以用统一方式创建测试用例</a:t>
            </a: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；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提供可以复用既存的关键字的功能</a:t>
            </a: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；</a:t>
            </a:r>
          </a:p>
          <a:p>
            <a:pPr marL="285750" lvl="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支持变量；</a:t>
            </a:r>
            <a:endParaRPr lang="en-US" altLang="zh-CN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提供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HTML</a:t>
            </a: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的简单易读的报表和日志结果文件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;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提供简单的</a:t>
            </a:r>
            <a:r>
              <a:rPr lang="en-US" altLang="zh-CN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Libary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 API</a:t>
            </a: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，可以使用</a:t>
            </a:r>
            <a:r>
              <a:rPr lang="en-US" altLang="zh-CN" dirty="0" err="1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Ptyhon</a:t>
            </a: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或者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java</a:t>
            </a:r>
            <a:r>
              <a:rPr lang="zh-CN" altLang="en-US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进行实现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宋体" panose="02010600030101010101" pitchFamily="2" charset="-122"/>
                <a:sym typeface="Calibri" panose="020F0502020204030204" pitchFamily="34" charset="0"/>
              </a:rPr>
              <a:t>……</a:t>
            </a:r>
            <a:endParaRPr lang="zh-CN" altLang="en-US" dirty="0">
              <a:solidFill>
                <a:srgbClr val="000000"/>
              </a:solidFill>
              <a:latin typeface="Calibri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2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71700" y="89500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prstClr val="black"/>
                </a:solidFill>
                <a:latin typeface="Century Gothic"/>
                <a:ea typeface="宋体" panose="02010600030101010101" pitchFamily="2" charset="-122"/>
              </a:rPr>
              <a:t>环境搭建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09900" y="273050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0000"/>
                </a:solidFill>
              </a:rPr>
              <a:t>请自行百度～～～</a:t>
            </a:r>
            <a:endParaRPr kumimoji="1"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0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84400" y="833453"/>
            <a:ext cx="2162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Content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84400" y="2065867"/>
            <a:ext cx="3448380" cy="98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defTabSz="457200" fontAlgn="base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>
                <a:latin typeface="DFMoW4-B5"/>
                <a:ea typeface="DFMoW4-B5"/>
                <a:cs typeface="DFMoW4-B5"/>
                <a:sym typeface="Calibri" panose="020F0502020204030204" pitchFamily="34" charset="0"/>
              </a:rPr>
              <a:t>工具简介与环境搭建</a:t>
            </a:r>
          </a:p>
          <a:p>
            <a:pPr marL="285750" indent="-285750" defTabSz="457200" fontAlgn="base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b="1" dirty="0" err="1">
                <a:solidFill>
                  <a:srgbClr val="FF0000"/>
                </a:solidFill>
                <a:latin typeface="DFMoW4-B5"/>
                <a:ea typeface="DFMoW4-B5"/>
                <a:cs typeface="DFMoW4-B5"/>
                <a:sym typeface="Calibri" panose="020F0502020204030204" pitchFamily="34" charset="0"/>
              </a:rPr>
              <a:t>RobotFramework</a:t>
            </a:r>
            <a:r>
              <a:rPr lang="zh-CN" altLang="en-US" sz="2400" b="1" dirty="0">
                <a:solidFill>
                  <a:srgbClr val="FF0000"/>
                </a:solidFill>
                <a:latin typeface="DFMoW4-B5"/>
                <a:ea typeface="DFMoW4-B5"/>
                <a:cs typeface="DFMoW4-B5"/>
                <a:sym typeface="Calibri" panose="020F0502020204030204" pitchFamily="34" charset="0"/>
              </a:rPr>
              <a:t>使用</a:t>
            </a:r>
            <a:endParaRPr lang="en-US" altLang="zh-CN" sz="2400" b="1" dirty="0">
              <a:solidFill>
                <a:srgbClr val="FF0000"/>
              </a:solidFill>
              <a:latin typeface="DFMoW4-B5"/>
              <a:ea typeface="DFMoW4-B5"/>
              <a:cs typeface="DFMoW4-B5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0371" y="2431534"/>
            <a:ext cx="42883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RF</a:t>
            </a:r>
            <a:r>
              <a:rPr lang="zh-CN" altLang="en-US" sz="6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基本</a:t>
            </a:r>
            <a:r>
              <a:rPr lang="zh-CN" altLang="en-US" sz="6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使用</a:t>
            </a:r>
            <a:endParaRPr lang="zh-CN" altLang="en-US" dirty="0"/>
          </a:p>
        </p:txBody>
      </p:sp>
      <p:sp>
        <p:nvSpPr>
          <p:cNvPr id="5" name="燕尾形箭头 4"/>
          <p:cNvSpPr/>
          <p:nvPr/>
        </p:nvSpPr>
        <p:spPr>
          <a:xfrm>
            <a:off x="0" y="2518138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09045" y="3517206"/>
            <a:ext cx="3647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00" b="1" dirty="0">
                <a:ln w="12700">
                  <a:solidFill>
                    <a:srgbClr val="3399FF"/>
                  </a:solidFill>
                  <a:prstDash val="solid"/>
                </a:ln>
                <a:pattFill prst="pct50">
                  <a:fgClr>
                    <a:srgbClr val="3399FF"/>
                  </a:fgClr>
                  <a:bgClr>
                    <a:srgbClr val="3399F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3399FF"/>
                  </a:outerShdw>
                </a:effectLst>
                <a:latin typeface="DFMoW4-B5"/>
                <a:ea typeface="DFMoW4-B5"/>
                <a:cs typeface="DFMoW4-B5"/>
              </a:rPr>
              <a:t>---</a:t>
            </a:r>
            <a:r>
              <a:rPr lang="zh-CN" altLang="en-US" sz="5400" b="1" dirty="0">
                <a:ln w="12700">
                  <a:solidFill>
                    <a:srgbClr val="3399FF"/>
                  </a:solidFill>
                  <a:prstDash val="solid"/>
                </a:ln>
                <a:pattFill prst="pct50">
                  <a:fgClr>
                    <a:srgbClr val="3399FF"/>
                  </a:fgClr>
                  <a:bgClr>
                    <a:srgbClr val="3399F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3399FF"/>
                  </a:outerShdw>
                </a:effectLst>
                <a:latin typeface="DFMoW4-B5"/>
                <a:ea typeface="DFMoW4-B5"/>
                <a:cs typeface="DFMoW4-B5"/>
              </a:rPr>
              <a:t>入门实例</a:t>
            </a:r>
            <a:endParaRPr lang="zh-CN" altLang="en-US" sz="5400" b="1" dirty="0">
              <a:ln w="12700">
                <a:solidFill>
                  <a:srgbClr val="3399FF"/>
                </a:solidFill>
                <a:prstDash val="solid"/>
              </a:ln>
              <a:pattFill prst="pct50">
                <a:fgClr>
                  <a:srgbClr val="3399FF"/>
                </a:fgClr>
                <a:bgClr>
                  <a:srgbClr val="3399FF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3399FF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2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例子：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接口名称：根据车系编码获取车型列表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接口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hlinkClick r:id="rId2"/>
              </a:rPr>
              <a:t>http://open.gh.dasouche.net/api</a:t>
            </a:r>
            <a:r>
              <a:rPr kumimoji="1" lang="zh-CN" altLang="en-US" dirty="0" smtClean="0"/>
              <a:t>／</a:t>
            </a:r>
            <a:r>
              <a:rPr kumimoji="1" lang="en-US" altLang="zh-CN" dirty="0" err="1" smtClean="0"/>
              <a:t>sapCarModelApi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queryModelBySeries.json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接口类型：</a:t>
            </a:r>
            <a:r>
              <a:rPr kumimoji="1" lang="en-US" altLang="zh-CN" dirty="0" smtClean="0"/>
              <a:t>POST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接口入参：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个，</a:t>
            </a:r>
            <a:r>
              <a:rPr lang="en-US" altLang="zh-CN" b="1" dirty="0"/>
              <a:t> </a:t>
            </a:r>
            <a:r>
              <a:rPr lang="en-US" altLang="zh-CN" b="1" dirty="0" err="1" smtClean="0"/>
              <a:t>seriesCode</a:t>
            </a:r>
            <a:r>
              <a:rPr lang="en-US" altLang="zh-CN" b="1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车系编码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，必填</a:t>
            </a:r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lang="zh-CN" altLang="en-US" dirty="0" smtClean="0"/>
              <a:t>接口响应：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串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4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箭头 3"/>
          <p:cNvSpPr/>
          <p:nvPr/>
        </p:nvSpPr>
        <p:spPr>
          <a:xfrm>
            <a:off x="0" y="718640"/>
            <a:ext cx="1727200" cy="999068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0667" y="83345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rPr>
              <a:t>新建项目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887039"/>
            <a:ext cx="2235200" cy="29433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562" y="4341281"/>
            <a:ext cx="3468039" cy="2154562"/>
          </a:xfrm>
          <a:prstGeom prst="rect">
            <a:avLst/>
          </a:prstGeom>
        </p:spPr>
      </p:pic>
      <p:sp>
        <p:nvSpPr>
          <p:cNvPr id="13" name="右弧形箭头 12"/>
          <p:cNvSpPr/>
          <p:nvPr/>
        </p:nvSpPr>
        <p:spPr>
          <a:xfrm>
            <a:off x="4030042" y="3125129"/>
            <a:ext cx="731520" cy="1654492"/>
          </a:xfrm>
          <a:prstGeom prst="curv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04" y="2204351"/>
            <a:ext cx="7162319" cy="1372183"/>
          </a:xfrm>
          <a:prstGeom prst="rect">
            <a:avLst/>
          </a:prstGeom>
        </p:spPr>
      </p:pic>
      <p:sp>
        <p:nvSpPr>
          <p:cNvPr id="9" name="下弧形箭头 8"/>
          <p:cNvSpPr/>
          <p:nvPr/>
        </p:nvSpPr>
        <p:spPr>
          <a:xfrm>
            <a:off x="3911601" y="1637951"/>
            <a:ext cx="2030476" cy="648045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2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56107</TotalTime>
  <Words>650</Words>
  <Application>Microsoft Macintosh PowerPoint</Application>
  <PresentationFormat>宽屏</PresentationFormat>
  <Paragraphs>78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 Unicode MS</vt:lpstr>
      <vt:lpstr>Calibri</vt:lpstr>
      <vt:lpstr>Century Gothic</vt:lpstr>
      <vt:lpstr>DengXian</vt:lpstr>
      <vt:lpstr>DengXian Light</vt:lpstr>
      <vt:lpstr>DFMoW4-B5</vt:lpstr>
      <vt:lpstr>Mangal</vt:lpstr>
      <vt:lpstr>Wingdings</vt:lpstr>
      <vt:lpstr>迷你简启体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例子：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73</cp:revision>
  <dcterms:created xsi:type="dcterms:W3CDTF">2018-07-16T15:52:27Z</dcterms:created>
  <dcterms:modified xsi:type="dcterms:W3CDTF">2018-10-18T09:36:03Z</dcterms:modified>
</cp:coreProperties>
</file>